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302" r:id="rId3"/>
    <p:sldId id="306" r:id="rId4"/>
    <p:sldId id="304" r:id="rId5"/>
    <p:sldId id="305" r:id="rId6"/>
    <p:sldId id="307" r:id="rId7"/>
    <p:sldId id="308" r:id="rId8"/>
    <p:sldId id="311" r:id="rId9"/>
    <p:sldId id="321" r:id="rId10"/>
    <p:sldId id="315" r:id="rId11"/>
    <p:sldId id="287" r:id="rId12"/>
    <p:sldId id="314" r:id="rId13"/>
    <p:sldId id="316" r:id="rId14"/>
    <p:sldId id="318" r:id="rId15"/>
    <p:sldId id="317" r:id="rId16"/>
    <p:sldId id="303" r:id="rId17"/>
    <p:sldId id="294" r:id="rId18"/>
    <p:sldId id="295" r:id="rId19"/>
  </p:sldIdLst>
  <p:sldSz cx="24384000" cy="13716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99597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【PPT 尾页】MeterSphere-1920X1080.jpg" descr="【PPT 尾页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3" y="994460"/>
            <a:ext cx="5767727" cy="5985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15.xml"/><Relationship Id="rId7" Type="http://schemas.openxmlformats.org/officeDocument/2006/relationships/image" Target="../media/image3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hyperlink" Target="http://www.metersphere.io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6.png"/><Relationship Id="rId4" Type="http://schemas.openxmlformats.org/officeDocument/2006/relationships/tags" Target="../tags/tag16.xml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metersphere.io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hyperlink" Target="https://www.metersphere.com/index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etersphere.com/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metersphere.com/ind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一站式开源持续测试平台"/>
          <p:cNvSpPr txBox="1"/>
          <p:nvPr/>
        </p:nvSpPr>
        <p:spPr>
          <a:xfrm>
            <a:off x="6951353" y="5380673"/>
            <a:ext cx="10481310" cy="156654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C000"/>
                </a:solidFill>
              </a:rPr>
              <a:t>专业测试云注册说明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6" name="文本框 5"/>
          <p:cNvSpPr txBox="1"/>
          <p:nvPr/>
        </p:nvSpPr>
        <p:spPr>
          <a:xfrm>
            <a:off x="9127628" y="10483980"/>
            <a:ext cx="6128744" cy="67373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202</a:t>
            </a:r>
            <a:r>
              <a:rPr lang="en-US" dirty="0"/>
              <a:t>4</a:t>
            </a:r>
            <a:r>
              <a:rPr dirty="0"/>
              <a:t> </a:t>
            </a:r>
            <a:r>
              <a:rPr dirty="0" err="1"/>
              <a:t>年</a:t>
            </a:r>
            <a:r>
              <a:rPr dirty="0"/>
              <a:t> </a:t>
            </a:r>
            <a:r>
              <a:rPr lang="en-US" dirty="0"/>
              <a:t>8</a:t>
            </a:r>
            <a:r>
              <a:rPr dirty="0"/>
              <a:t> </a:t>
            </a:r>
            <a:r>
              <a:rPr dirty="0" err="1"/>
              <a:t>月</a:t>
            </a:r>
            <a:endParaRPr dirty="0"/>
          </a:p>
        </p:txBody>
      </p:sp>
      <p:pic>
        <p:nvPicPr>
          <p:cNvPr id="117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58" y="3232019"/>
            <a:ext cx="7345079" cy="138389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第一：邀请学生</a:t>
            </a:r>
            <a:endParaRPr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2" y="1625159"/>
            <a:ext cx="17787447" cy="96676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98" y="7752080"/>
            <a:ext cx="16548100" cy="635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第二：创建班级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11" y="1549943"/>
            <a:ext cx="11490266" cy="657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36" y="5158777"/>
            <a:ext cx="12832694" cy="657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090" y="9172857"/>
            <a:ext cx="15104679" cy="59863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第三：学生分班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55" y="2073998"/>
            <a:ext cx="20749289" cy="8448040"/>
          </a:xfrm>
          <a:prstGeom prst="rect">
            <a:avLst/>
          </a:prstGeom>
        </p:spPr>
      </p:pic>
      <p:sp>
        <p:nvSpPr>
          <p:cNvPr id="9" name="持续测试是持续交付发展的必然需求"/>
          <p:cNvSpPr txBox="1"/>
          <p:nvPr/>
        </p:nvSpPr>
        <p:spPr>
          <a:xfrm>
            <a:off x="2331049" y="11166310"/>
            <a:ext cx="12396342" cy="1846657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dirty="0"/>
              <a:t>1</a:t>
            </a:r>
            <a:r>
              <a:rPr lang="zh-CN" altLang="en-US" sz="5400" dirty="0"/>
              <a:t>、按照班级进行基于项目进行学生分班</a:t>
            </a:r>
            <a:endParaRPr lang="en-US" altLang="zh-CN" sz="5400" dirty="0"/>
          </a:p>
          <a:p>
            <a:r>
              <a:rPr lang="en-US" altLang="zh-CN" sz="5400" dirty="0"/>
              <a:t>2</a:t>
            </a:r>
            <a:r>
              <a:rPr lang="zh-CN" altLang="en-US" sz="5400" dirty="0"/>
              <a:t>、同时可以设置小组长、老师等角色</a:t>
            </a:r>
            <a:endParaRPr sz="5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3003550"/>
            <a:ext cx="11671300" cy="7708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第四：分组实验</a:t>
            </a:r>
            <a:endParaRPr dirty="0"/>
          </a:p>
        </p:txBody>
      </p:sp>
      <p:sp>
        <p:nvSpPr>
          <p:cNvPr id="9" name="持续测试是持续交付发展的必然需求"/>
          <p:cNvSpPr txBox="1"/>
          <p:nvPr/>
        </p:nvSpPr>
        <p:spPr>
          <a:xfrm>
            <a:off x="2331049" y="11166310"/>
            <a:ext cx="17852964" cy="166199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800" dirty="0"/>
              <a:t>1</a:t>
            </a:r>
            <a:r>
              <a:rPr lang="zh-CN" altLang="en-US" sz="4800" dirty="0"/>
              <a:t>、根据实际情况看如何进行分组，不同班级按照项目进行隔离；</a:t>
            </a:r>
            <a:endParaRPr lang="en-US" altLang="zh-CN" sz="4800" dirty="0"/>
          </a:p>
          <a:p>
            <a:r>
              <a:rPr lang="en-US" altLang="zh-CN" sz="4800" dirty="0"/>
              <a:t>2</a:t>
            </a:r>
            <a:r>
              <a:rPr lang="zh-CN" altLang="en-US" sz="4800" dirty="0"/>
              <a:t>、测试计划、评审等，小组自行定义编辑完成总体实验。</a:t>
            </a:r>
            <a:endParaRPr sz="4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49" y="1549943"/>
            <a:ext cx="18543780" cy="94862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第五：测试实验</a:t>
            </a:r>
            <a:endParaRPr dirty="0"/>
          </a:p>
        </p:txBody>
      </p:sp>
      <p:sp>
        <p:nvSpPr>
          <p:cNvPr id="9" name="持续测试是持续交付发展的必然需求"/>
          <p:cNvSpPr txBox="1"/>
          <p:nvPr/>
        </p:nvSpPr>
        <p:spPr>
          <a:xfrm>
            <a:off x="1627456" y="1857090"/>
            <a:ext cx="20403429" cy="2853728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/>
              <a:t>      基于实验要求在</a:t>
            </a:r>
            <a:r>
              <a:rPr lang="en-US" altLang="zh-CN" sz="4000" dirty="0" err="1"/>
              <a:t>MeterSphere</a:t>
            </a:r>
            <a:r>
              <a:rPr lang="zh-CN" altLang="en-US" sz="4000" dirty="0"/>
              <a:t>中完成实验，包括功能测试用例创建、测试用例评审、测试计划制定、缺陷提交以及测试报告等，同时基于接口定义完成接口定义、接口测试用例、接口自动化测试、性能测试、</a:t>
            </a:r>
            <a:r>
              <a:rPr lang="en-US" altLang="zh-CN" sz="4000" dirty="0"/>
              <a:t>UI</a:t>
            </a:r>
            <a:r>
              <a:rPr lang="zh-CN" altLang="en-US" sz="4000" dirty="0"/>
              <a:t>自动化测试等等。</a:t>
            </a:r>
            <a:endParaRPr lang="en-US" altLang="zh-CN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0" y="5138182"/>
            <a:ext cx="11225200" cy="54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772" y="5138182"/>
            <a:ext cx="9423572" cy="5464283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9" y="2210982"/>
            <a:ext cx="16065500" cy="5194300"/>
          </a:xfrm>
          <a:prstGeom prst="rect">
            <a:avLst/>
          </a:prstGeom>
        </p:spPr>
      </p:pic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第六：作业检查</a:t>
            </a:r>
            <a:endParaRPr lang="en-US" altLang="zh-CN" dirty="0"/>
          </a:p>
          <a:p>
            <a:endParaRPr dirty="0"/>
          </a:p>
        </p:txBody>
      </p:sp>
      <p:sp>
        <p:nvSpPr>
          <p:cNvPr id="9" name="持续测试是持续交付发展的必然需求"/>
          <p:cNvSpPr txBox="1"/>
          <p:nvPr/>
        </p:nvSpPr>
        <p:spPr>
          <a:xfrm>
            <a:off x="2331049" y="11166310"/>
            <a:ext cx="20049078" cy="1846657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dirty="0"/>
              <a:t>1</a:t>
            </a:r>
            <a:r>
              <a:rPr lang="zh-CN" altLang="en-US" sz="5400" dirty="0"/>
              <a:t>、根据实际情况看如何进行分组，不同班级按照项目进行隔离；</a:t>
            </a:r>
            <a:endParaRPr lang="en-US" altLang="zh-CN" sz="5400" dirty="0"/>
          </a:p>
          <a:p>
            <a:r>
              <a:rPr lang="en-US" altLang="zh-CN" sz="5400" dirty="0"/>
              <a:t>2</a:t>
            </a:r>
            <a:r>
              <a:rPr lang="zh-CN" altLang="en-US" sz="5400" dirty="0"/>
              <a:t>、测试计划、评审等，小组自行定义编辑完成总体实验。</a:t>
            </a:r>
            <a:endParaRPr sz="5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90" y="4801782"/>
            <a:ext cx="16573500" cy="5207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10451800" y="1422400"/>
            <a:ext cx="3480440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技术支持</a:t>
            </a:r>
            <a:endParaRPr dirty="0"/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9535480" y="7298188"/>
            <a:ext cx="184731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454727" y="3684963"/>
          <a:ext cx="21904037" cy="674751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944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9546">
                <a:tc>
                  <a:txBody>
                    <a:bodyPr/>
                    <a:lstStyle/>
                    <a:p>
                      <a:r>
                        <a:rPr lang="zh-CN" altLang="en-US" sz="4400" dirty="0"/>
                        <a:t>姓名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400" dirty="0"/>
                        <a:t>联系方式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400" dirty="0"/>
                        <a:t>负责内容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591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朱飞鸽</a:t>
                      </a:r>
                      <a:endParaRPr lang="en-US" altLang="zh-CN" sz="3600" dirty="0"/>
                    </a:p>
                    <a:p>
                      <a:r>
                        <a:rPr lang="zh-CN" altLang="en-US" sz="3600" dirty="0"/>
                        <a:t>（助教</a:t>
                      </a:r>
                      <a:r>
                        <a:rPr lang="en-US" altLang="zh-CN" sz="3600" dirty="0"/>
                        <a:t>-</a:t>
                      </a:r>
                      <a:r>
                        <a:rPr lang="zh-CN" altLang="en-US" sz="3600" dirty="0"/>
                        <a:t>小朱、雪琪）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18616282620</a:t>
                      </a:r>
                      <a:endParaRPr lang="zh-CN" altLang="en-US" sz="3600" dirty="0"/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/>
                        <a:t>研修班相关所有事物处理</a:t>
                      </a:r>
                      <a:endParaRPr lang="en-US" altLang="zh-CN" sz="3600" dirty="0"/>
                    </a:p>
                    <a:p>
                      <a:pPr algn="l"/>
                      <a:r>
                        <a:rPr lang="zh-CN" altLang="en-US" sz="3600" dirty="0"/>
                        <a:t>支持大家在高校内部基于</a:t>
                      </a:r>
                      <a:r>
                        <a:rPr lang="en-US" altLang="zh-CN" sz="3600" dirty="0" err="1"/>
                        <a:t>MeterSphere</a:t>
                      </a:r>
                      <a:r>
                        <a:rPr lang="zh-CN" altLang="en-US" sz="3600" dirty="0"/>
                        <a:t>进行教学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176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1890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赵磊博</a:t>
                      </a:r>
                      <a:endParaRPr lang="en-US" altLang="zh-CN" sz="3600" dirty="0"/>
                    </a:p>
                    <a:p>
                      <a:r>
                        <a:rPr lang="zh-CN" altLang="en-US" sz="3600" dirty="0"/>
                        <a:t>（</a:t>
                      </a:r>
                      <a:r>
                        <a:rPr lang="en-US" altLang="zh-CN" sz="3600" dirty="0"/>
                        <a:t>Flying</a:t>
                      </a:r>
                      <a:r>
                        <a:rPr lang="zh-CN" altLang="en-US" sz="3600" dirty="0"/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17621628283</a:t>
                      </a:r>
                      <a:endParaRPr lang="zh-CN" altLang="en-US" sz="3600" dirty="0"/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 err="1"/>
                        <a:t>MeterSphere</a:t>
                      </a:r>
                      <a:r>
                        <a:rPr lang="zh-CN" altLang="en-US" sz="3600" dirty="0"/>
                        <a:t> 开源社区，为大家在 </a:t>
                      </a:r>
                      <a:r>
                        <a:rPr lang="en-US" altLang="zh-CN" sz="3600" dirty="0" err="1"/>
                        <a:t>MererSphere</a:t>
                      </a:r>
                      <a:r>
                        <a:rPr lang="zh-CN" altLang="en-US" sz="3600" dirty="0"/>
                        <a:t> 一站式持续测试平台使用过程中提供支持。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483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宋俐儿</a:t>
                      </a:r>
                      <a:endParaRPr lang="en-US" altLang="zh-CN" sz="3600" dirty="0"/>
                    </a:p>
                    <a:p>
                      <a:r>
                        <a:rPr lang="zh-CN" altLang="en-US" sz="3600" dirty="0"/>
                        <a:t>（司恩）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13641998608</a:t>
                      </a:r>
                      <a:endParaRPr lang="zh-CN" altLang="en-US" sz="3600" dirty="0"/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dirty="0"/>
                        <a:t>专业测试云平台注册、申请高校版、续期、扩容等等相关技术支持。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3886">
                          <a:alpha val="2470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3886">
                        <a:alpha val="15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文本框 5"/>
          <p:cNvSpPr txBox="1"/>
          <p:nvPr/>
        </p:nvSpPr>
        <p:spPr>
          <a:xfrm>
            <a:off x="8519450" y="8508534"/>
            <a:ext cx="5244676" cy="677106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6"/>
              </a:defRPr>
            </a:lvl1pPr>
          </a:lstStyle>
          <a:p>
            <a:r>
              <a:rPr dirty="0">
                <a:hlinkClick r:id="rId6"/>
              </a:rPr>
              <a:t>www.metersphere.io</a:t>
            </a:r>
          </a:p>
        </p:txBody>
      </p:sp>
      <p:sp>
        <p:nvSpPr>
          <p:cNvPr id="1179" name="文本框 5"/>
          <p:cNvSpPr txBox="1"/>
          <p:nvPr/>
        </p:nvSpPr>
        <p:spPr>
          <a:xfrm>
            <a:off x="4099141" y="4023359"/>
            <a:ext cx="8705419" cy="19608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12000">
                <a:solidFill>
                  <a:srgbClr val="5E5E5E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pPr>
            <a:r>
              <a:t>THANK YOU</a:t>
            </a:r>
          </a:p>
        </p:txBody>
      </p:sp>
      <p:pic>
        <p:nvPicPr>
          <p:cNvPr id="1180" name="Picture 103" descr="Picture 103"/>
          <p:cNvPicPr>
            <a:picLocks noChangeAspect="1"/>
          </p:cNvPicPr>
          <p:nvPr/>
        </p:nvPicPr>
        <p:blipFill>
          <a:blip r:embed="rId7"/>
          <a:srcRect l="3610" t="3209" r="3610" b="3209"/>
          <a:stretch>
            <a:fillRect/>
          </a:stretch>
        </p:blipFill>
        <p:spPr>
          <a:xfrm>
            <a:off x="16971409" y="9454462"/>
            <a:ext cx="2876870" cy="28747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1" name="qrcode_for_gh_c67c68eaa37f_258.jpg" descr="qrcode_for_gh_c67c68eaa37f_25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78707" y="9355045"/>
            <a:ext cx="3073401" cy="3073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82" name="文本框 15"/>
          <p:cNvSpPr txBox="1"/>
          <p:nvPr/>
        </p:nvSpPr>
        <p:spPr>
          <a:xfrm>
            <a:off x="7839291" y="10849558"/>
            <a:ext cx="5642225" cy="18973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北京 · 上海 · 深圳 · 广州 · 南京</a:t>
            </a:r>
          </a:p>
          <a:p>
            <a:pPr algn="l" defTabSz="1828800">
              <a:defRPr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杭州 · 成都 · 武汉 · 苏州 · 西安</a:t>
            </a:r>
          </a:p>
          <a:p>
            <a:pPr algn="l" defTabSz="1828800">
              <a:defRPr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济南 · 郑州 · 长沙 · 厦门 · 合肥</a:t>
            </a:r>
          </a:p>
        </p:txBody>
      </p:sp>
      <p:sp>
        <p:nvSpPr>
          <p:cNvPr id="1183" name="文本框 13"/>
          <p:cNvSpPr txBox="1"/>
          <p:nvPr/>
        </p:nvSpPr>
        <p:spPr>
          <a:xfrm>
            <a:off x="8439942" y="9239612"/>
            <a:ext cx="4889501" cy="71618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1828800">
              <a:defRPr sz="3600" b="0">
                <a:solidFill>
                  <a:srgbClr val="5E5E5E"/>
                </a:solidFill>
              </a:defRPr>
            </a:lvl1pPr>
          </a:lstStyle>
          <a:p>
            <a:r>
              <a:t>www.fit2cloud.com</a:t>
            </a:r>
          </a:p>
        </p:txBody>
      </p:sp>
      <p:sp>
        <p:nvSpPr>
          <p:cNvPr id="1184" name="文本框 13"/>
          <p:cNvSpPr txBox="1"/>
          <p:nvPr/>
        </p:nvSpPr>
        <p:spPr>
          <a:xfrm>
            <a:off x="9123703" y="10038184"/>
            <a:ext cx="3073401" cy="7289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1828800">
              <a:defRPr sz="3600"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400-052-0755</a:t>
            </a:r>
          </a:p>
        </p:txBody>
      </p:sp>
      <p:sp>
        <p:nvSpPr>
          <p:cNvPr id="1185" name="电话"/>
          <p:cNvSpPr/>
          <p:nvPr/>
        </p:nvSpPr>
        <p:spPr>
          <a:xfrm>
            <a:off x="8566520" y="10148607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0" name="进群交流"/>
          <p:cNvSpPr/>
          <p:nvPr>
            <p:custDataLst>
              <p:tags r:id="rId1"/>
            </p:custDataLst>
          </p:nvPr>
        </p:nvSpPr>
        <p:spPr>
          <a:xfrm>
            <a:off x="18377520" y="1899148"/>
            <a:ext cx="3429001" cy="1270001"/>
          </a:xfrm>
          <a:prstGeom prst="rect">
            <a:avLst/>
          </a:prstGeom>
          <a:solidFill>
            <a:schemeClr val="accent1">
              <a:hueOff val="114395"/>
              <a:lumOff val="-249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进群交流</a:t>
            </a:r>
          </a:p>
        </p:txBody>
      </p:sp>
      <p:grpSp>
        <p:nvGrpSpPr>
          <p:cNvPr id="1173" name="微信 / 企业微信扫码进群"/>
          <p:cNvGrpSpPr/>
          <p:nvPr/>
        </p:nvGrpSpPr>
        <p:grpSpPr>
          <a:xfrm>
            <a:off x="17361520" y="6839068"/>
            <a:ext cx="5461001" cy="876301"/>
            <a:chOff x="-1085850" y="-650874"/>
            <a:chExt cx="5461000" cy="876300"/>
          </a:xfrm>
        </p:grpSpPr>
        <p:sp>
          <p:nvSpPr>
            <p:cNvPr id="1172" name="微信 / 企业微信扫码进群"/>
            <p:cNvSpPr txBox="1"/>
            <p:nvPr>
              <p:custDataLst>
                <p:tags r:id="rId3"/>
              </p:custDataLst>
            </p:nvPr>
          </p:nvSpPr>
          <p:spPr>
            <a:xfrm>
              <a:off x="-1085850" y="-542924"/>
              <a:ext cx="5359400" cy="5937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t">
              <a:spAutoFit/>
            </a:bodyPr>
            <a:lstStyle>
              <a:lvl1pPr defTabSz="1828800">
                <a:defRPr>
                  <a:solidFill>
                    <a:srgbClr val="5E5E5E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lvl1pPr>
            </a:lstStyle>
            <a:p>
              <a:r>
                <a:rPr lang="zh-CN"/>
                <a:t>高校技术支持群</a:t>
              </a:r>
            </a:p>
          </p:txBody>
        </p:sp>
        <p:pic>
          <p:nvPicPr>
            <p:cNvPr id="1171" name="微信 / 企业微信扫码进群 微信 / 企业微信扫码进群" descr="微信 / 企业微信扫码进群 微信 / 企业微信扫码进群"/>
            <p:cNvPicPr/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-1085850" y="-650874"/>
              <a:ext cx="5461000" cy="876300"/>
            </a:xfrm>
            <a:prstGeom prst="rect">
              <a:avLst/>
            </a:prstGeom>
            <a:effectLst/>
          </p:spPr>
        </p:pic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653760" y="3565525"/>
            <a:ext cx="2876550" cy="2876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文本框 5"/>
          <p:cNvSpPr txBox="1"/>
          <p:nvPr/>
        </p:nvSpPr>
        <p:spPr>
          <a:xfrm>
            <a:off x="10179865" y="10475038"/>
            <a:ext cx="4024268" cy="665479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algn="l" defTabSz="1828800">
              <a:defRPr b="0"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www.metersphere.io</a:t>
            </a:r>
          </a:p>
        </p:txBody>
      </p:sp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594" y="3761498"/>
            <a:ext cx="15497302" cy="8048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2913253" y="1227182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5"/>
              </a:rPr>
              <a:t>https://www.metersphere.com/index</a:t>
            </a:r>
            <a:endParaRPr lang="en-US" altLang="zh-CN" dirty="0"/>
          </a:p>
        </p:txBody>
      </p:sp>
      <p:sp>
        <p:nvSpPr>
          <p:cNvPr id="15" name="持续测试是持续交付发展的必然需求"/>
          <p:cNvSpPr txBox="1"/>
          <p:nvPr>
            <p:custDataLst>
              <p:tags r:id="rId1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13253" y="1227182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93" y="3270079"/>
            <a:ext cx="7547178" cy="71758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83" y="4907516"/>
            <a:ext cx="9667774" cy="626248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1229980" y="6911007"/>
            <a:ext cx="1219200" cy="17227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659989" y="6155974"/>
            <a:ext cx="8092205" cy="7193071"/>
            <a:chOff x="15659989" y="6155974"/>
            <a:chExt cx="8092205" cy="719307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59989" y="6155974"/>
              <a:ext cx="8092205" cy="719307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8090058" y="9657754"/>
              <a:ext cx="793166" cy="236744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endParaRPr>
            </a:p>
          </p:txBody>
        </p:sp>
        <p:sp>
          <p:nvSpPr>
            <p:cNvPr id="14" name="持续测试是持续交付发展的必然需求"/>
            <p:cNvSpPr txBox="1"/>
            <p:nvPr/>
          </p:nvSpPr>
          <p:spPr>
            <a:xfrm>
              <a:off x="17965094" y="11046323"/>
              <a:ext cx="1352635" cy="40010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defRPr sz="6400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1400" dirty="0"/>
                <a:t>飞致云学堂</a:t>
              </a:r>
              <a:endParaRPr sz="14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  <p:sp>
        <p:nvSpPr>
          <p:cNvPr id="17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  <p:sp>
        <p:nvSpPr>
          <p:cNvPr id="15" name="持续测试是持续交付发展的必然需求"/>
          <p:cNvSpPr txBox="1"/>
          <p:nvPr/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13253" y="1227182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4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6" y="3749777"/>
            <a:ext cx="11484864" cy="73309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3749777"/>
            <a:ext cx="11484864" cy="7374274"/>
          </a:xfrm>
          <a:prstGeom prst="rect">
            <a:avLst/>
          </a:prstGeom>
        </p:spPr>
      </p:pic>
      <p:sp>
        <p:nvSpPr>
          <p:cNvPr id="14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  <p:sp>
        <p:nvSpPr>
          <p:cNvPr id="2" name="持续测试是持续交付发展的必然需求"/>
          <p:cNvSpPr txBox="1"/>
          <p:nvPr>
            <p:custDataLst>
              <p:tags r:id="rId2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413" y="3717825"/>
            <a:ext cx="16792387" cy="9131344"/>
          </a:xfrm>
          <a:prstGeom prst="rect">
            <a:avLst/>
          </a:prstGeom>
        </p:spPr>
      </p:pic>
      <p:sp>
        <p:nvSpPr>
          <p:cNvPr id="6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  <p:sp>
        <p:nvSpPr>
          <p:cNvPr id="3" name="持续测试是持续交付发展的必然需求"/>
          <p:cNvSpPr txBox="1"/>
          <p:nvPr>
            <p:custDataLst>
              <p:tags r:id="rId1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86" y="4429755"/>
            <a:ext cx="11129444" cy="6031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766" y="3022051"/>
            <a:ext cx="6890800" cy="88953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3799" y="11639662"/>
            <a:ext cx="1737231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、提交后需要审批，通过后会自动移除非教育邮箱的账号，请注意备份或者自行移除。</a:t>
            </a:r>
            <a:endParaRPr lang="en-US" altLang="zh-CN" b="0" i="0" dirty="0">
              <a:solidFill>
                <a:srgbClr val="FF0000"/>
              </a:solidFill>
              <a:effectLst/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、上传附件材料不要大于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3M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13377286" y="6999041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1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第二步：申请高校版</a:t>
            </a:r>
            <a:endParaRPr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  <p:sp>
        <p:nvSpPr>
          <p:cNvPr id="3" name="持续测试是持续交付发展的必然需求"/>
          <p:cNvSpPr txBox="1"/>
          <p:nvPr>
            <p:custDataLst>
              <p:tags r:id="rId2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4743" y="11220033"/>
            <a:ext cx="20738965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、高校版当前邀请用户需要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source-han-sans-simplified-c"/>
              </a:rPr>
              <a:t>edu.cn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邮箱，后续会取消限制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。</a:t>
            </a:r>
            <a:endParaRPr lang="en-US" altLang="zh-CN" b="0" i="0" dirty="0">
              <a:solidFill>
                <a:srgbClr val="FF0000"/>
              </a:solidFill>
              <a:effectLst/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、试用版仅支持邀请用户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名；后续高校版申请限制取消后还请大家及时申请高校版；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、高校版默认为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年使用期、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个用户名额，后续可以跟进实际教学情况申请免费扩容 以及按年续期。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14501373" y="6719158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17" y="3805303"/>
            <a:ext cx="12830374" cy="6973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8905" y="2639464"/>
            <a:ext cx="6747222" cy="44900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0948" y="7177066"/>
            <a:ext cx="6772774" cy="5468006"/>
          </a:xfrm>
          <a:prstGeom prst="rect">
            <a:avLst/>
          </a:prstGeom>
        </p:spPr>
      </p:pic>
      <p:sp>
        <p:nvSpPr>
          <p:cNvPr id="13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第三步：邀请用户</a:t>
            </a:r>
            <a:endParaRPr dirty="0"/>
          </a:p>
        </p:txBody>
      </p:sp>
      <p:sp>
        <p:nvSpPr>
          <p:cNvPr id="3" name="持续测试是持续交付发展的必然需求"/>
          <p:cNvSpPr txBox="1"/>
          <p:nvPr>
            <p:custDataLst>
              <p:tags r:id="rId1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4743" y="11220033"/>
            <a:ext cx="20738965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、默认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个人员，如团队人数不足可申请扩容；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、如果资源试用不足也可申请扩容。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0" y="4469384"/>
            <a:ext cx="15735300" cy="4914900"/>
          </a:xfrm>
          <a:prstGeom prst="rect">
            <a:avLst/>
          </a:prstGeom>
        </p:spPr>
      </p:pic>
      <p:sp>
        <p:nvSpPr>
          <p:cNvPr id="11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第五步：申请扩容</a:t>
            </a:r>
            <a:endParaRPr dirty="0"/>
          </a:p>
        </p:txBody>
      </p:sp>
      <p:sp>
        <p:nvSpPr>
          <p:cNvPr id="3" name="持续测试是持续交付发展的必然需求"/>
          <p:cNvSpPr txBox="1"/>
          <p:nvPr>
            <p:custDataLst>
              <p:tags r:id="rId1"/>
            </p:custDataLst>
          </p:nvPr>
        </p:nvSpPr>
        <p:spPr>
          <a:xfrm>
            <a:off x="7454291" y="1422400"/>
            <a:ext cx="9475470" cy="1166495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altLang="zh-CN" b="0" dirty="0" err="1">
                <a:solidFill>
                  <a:schemeClr val="tx1"/>
                </a:solidFill>
                <a:latin typeface="source-han-sans-simplified-c"/>
                <a:sym typeface="+mn-ea"/>
              </a:rPr>
              <a:t>MeterSphere</a:t>
            </a:r>
            <a:r>
              <a:rPr lang="en-GB" altLang="zh-CN" b="0" dirty="0">
                <a:solidFill>
                  <a:schemeClr val="tx1"/>
                </a:solidFill>
                <a:latin typeface="source-han-sans-simplified-c"/>
                <a:sym typeface="+mn-ea"/>
              </a:rPr>
              <a:t> </a:t>
            </a:r>
            <a:r>
              <a:rPr lang="zh-CN" altLang="en-US" b="0" dirty="0">
                <a:solidFill>
                  <a:schemeClr val="tx1"/>
                </a:solidFill>
                <a:latin typeface="source-han-sans-simplified-c"/>
                <a:sym typeface="+mn-ea"/>
              </a:rPr>
              <a:t>专业测试云</a:t>
            </a:r>
            <a:endParaRPr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092952" y="2591949"/>
            <a:ext cx="12198096" cy="706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GB" sz="4000" b="0" i="0" dirty="0" err="1">
                <a:solidFill>
                  <a:schemeClr val="tx1"/>
                </a:solidFill>
                <a:effectLst/>
                <a:latin typeface="source-han-sans-simplified-c"/>
              </a:rPr>
              <a:t>注册说明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教研助学场景模拟</a:t>
            </a:r>
            <a:endParaRPr dirty="0"/>
          </a:p>
        </p:txBody>
      </p:sp>
      <p:sp>
        <p:nvSpPr>
          <p:cNvPr id="4" name="圆角矩形 3"/>
          <p:cNvSpPr/>
          <p:nvPr/>
        </p:nvSpPr>
        <p:spPr>
          <a:xfrm>
            <a:off x="7956892" y="847982"/>
            <a:ext cx="6164335" cy="1521692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注册</a:t>
            </a:r>
            <a:r>
              <a:rPr kumimoji="0" lang="en-US" altLang="zh-CN" sz="400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MeterSphere</a:t>
            </a: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专业测试云</a:t>
            </a: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高校版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956892" y="3399250"/>
            <a:ext cx="6164335" cy="84065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邀请学生加入团队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956892" y="5269482"/>
            <a:ext cx="6164335" cy="1521692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为学生创建班级（项目）并完成分班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956891" y="7924192"/>
            <a:ext cx="6164335" cy="84065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3-5</a:t>
            </a: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人分组完成实验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956891" y="9793185"/>
            <a:ext cx="6164335" cy="84065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开始测试实验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956891" y="11698753"/>
            <a:ext cx="6164335" cy="84065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作业检查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cxnSp>
        <p:nvCxnSpPr>
          <p:cNvPr id="12" name="直线箭头连接符 11"/>
          <p:cNvCxnSpPr>
            <a:stCxn id="4" idx="2"/>
            <a:endCxn id="6" idx="0"/>
          </p:cNvCxnSpPr>
          <p:nvPr/>
        </p:nvCxnSpPr>
        <p:spPr>
          <a:xfrm>
            <a:off x="11039060" y="2369674"/>
            <a:ext cx="0" cy="1029576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2"/>
          </p:cNvCxnSpPr>
          <p:nvPr/>
        </p:nvCxnSpPr>
        <p:spPr>
          <a:xfrm>
            <a:off x="11039060" y="4239905"/>
            <a:ext cx="0" cy="893370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8" idx="0"/>
          </p:cNvCxnSpPr>
          <p:nvPr/>
        </p:nvCxnSpPr>
        <p:spPr>
          <a:xfrm flipH="1">
            <a:off x="11039059" y="6791174"/>
            <a:ext cx="1" cy="1133018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9" idx="0"/>
          </p:cNvCxnSpPr>
          <p:nvPr/>
        </p:nvCxnSpPr>
        <p:spPr>
          <a:xfrm>
            <a:off x="11039059" y="8764847"/>
            <a:ext cx="0" cy="1028338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9" idx="2"/>
          </p:cNvCxnSpPr>
          <p:nvPr/>
        </p:nvCxnSpPr>
        <p:spPr>
          <a:xfrm>
            <a:off x="11039059" y="10633840"/>
            <a:ext cx="0" cy="960234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Microsoft Macintosh PowerPoint</Application>
  <PresentationFormat>自定义</PresentationFormat>
  <Paragraphs>86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Calibri</vt:lpstr>
      <vt:lpstr>Helvetica Neue</vt:lpstr>
      <vt:lpstr>Helvetica Neue Medium</vt:lpstr>
      <vt:lpstr>source-han-sans-simplified-c</vt:lpstr>
      <vt:lpstr>Helvetica</vt:lpstr>
      <vt:lpstr>Helvetica Neue Light</vt:lpstr>
      <vt:lpstr>Trebuchet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dove.zhu@fit2cloud.com</cp:lastModifiedBy>
  <cp:revision>34</cp:revision>
  <dcterms:created xsi:type="dcterms:W3CDTF">2024-08-02T09:21:14Z</dcterms:created>
  <dcterms:modified xsi:type="dcterms:W3CDTF">2024-08-06T05:50:21Z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2B5E809F1E288BCD0AA5AC6603C05B32_43</vt:lpwstr>
  </property>
  <property fmtid="{D5CDD505-2E9C-101B-9397-08002B2CF9AE}" pid="3" name="KSOProductBuildVer">
    <vt:lpwstr>2052-6.8.2.8850</vt:lpwstr>
  </property>
</Properties>
</file>